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7" r:id="rId3"/>
    <p:sldId id="301" r:id="rId4"/>
    <p:sldId id="300" r:id="rId5"/>
    <p:sldId id="303" r:id="rId6"/>
    <p:sldId id="306" r:id="rId7"/>
    <p:sldId id="302" r:id="rId8"/>
    <p:sldId id="309" r:id="rId9"/>
    <p:sldId id="310" r:id="rId10"/>
    <p:sldId id="299" r:id="rId11"/>
    <p:sldId id="285" r:id="rId12"/>
    <p:sldId id="267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3339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3612">
          <p15:clr>
            <a:srgbClr val="A4A3A4"/>
          </p15:clr>
        </p15:guide>
        <p15:guide id="5" pos="2880">
          <p15:clr>
            <a:srgbClr val="A4A3A4"/>
          </p15:clr>
        </p15:guide>
        <p15:guide id="6" pos="476">
          <p15:clr>
            <a:srgbClr val="A4A3A4"/>
          </p15:clr>
        </p15:guide>
        <p15:guide id="7" pos="1837">
          <p15:clr>
            <a:srgbClr val="A4A3A4"/>
          </p15:clr>
        </p15:guide>
        <p15:guide id="8" pos="3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A5A"/>
    <a:srgbClr val="FF5050"/>
    <a:srgbClr val="CC0000"/>
    <a:srgbClr val="FF6464"/>
    <a:srgbClr val="FF6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6839" autoAdjust="0"/>
  </p:normalViewPr>
  <p:slideViewPr>
    <p:cSldViewPr>
      <p:cViewPr varScale="1">
        <p:scale>
          <a:sx n="111" d="100"/>
          <a:sy n="111" d="100"/>
        </p:scale>
        <p:origin x="852" y="96"/>
      </p:cViewPr>
      <p:guideLst>
        <p:guide orient="horz" pos="1797"/>
        <p:guide orient="horz" pos="3339"/>
        <p:guide orient="horz" pos="1525"/>
        <p:guide orient="horz" pos="3612"/>
        <p:guide pos="2880"/>
        <p:guide pos="476"/>
        <p:guide pos="1837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684786071823288"/>
          <c:w val="0.92496650290308169"/>
          <c:h val="0.7252539233684191"/>
        </c:manualLayout>
      </c:layout>
      <c:pie3DChart>
        <c:varyColors val="1"/>
        <c:ser>
          <c:idx val="0"/>
          <c:order val="0"/>
          <c:tx>
            <c:strRef>
              <c:f>Лист3!$B$21</c:f>
              <c:strCache>
                <c:ptCount val="1"/>
                <c:pt idx="0">
                  <c:v>Выручка от реализации        ( тыс.руб.)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D522-4CFF-881E-CDF6559382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D522-4CFF-881E-CDF6559382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22-4CFF-881E-CDF6559382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955-4EF1-AA98-5CDA96BA217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522-4CFF-881E-CDF6559382FC}"/>
              </c:ext>
            </c:extLst>
          </c:dPt>
          <c:dLbls>
            <c:dLbl>
              <c:idx val="0"/>
              <c:layout>
                <c:manualLayout>
                  <c:x val="-1.5495163050419113E-2"/>
                  <c:y val="-1.3372394779689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22-4CFF-881E-CDF6559382FC}"/>
                </c:ext>
              </c:extLst>
            </c:dLbl>
            <c:dLbl>
              <c:idx val="1"/>
              <c:layout>
                <c:manualLayout>
                  <c:x val="-0.15907208389099031"/>
                  <c:y val="-0.1989688128643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22-4CFF-881E-CDF6559382FC}"/>
                </c:ext>
              </c:extLst>
            </c:dLbl>
            <c:dLbl>
              <c:idx val="2"/>
              <c:layout>
                <c:manualLayout>
                  <c:x val="-3.6848320072432245E-2"/>
                  <c:y val="8.351497352580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22-4CFF-881E-CDF6559382FC}"/>
                </c:ext>
              </c:extLst>
            </c:dLbl>
            <c:dLbl>
              <c:idx val="4"/>
              <c:layout>
                <c:manualLayout>
                  <c:x val="2.5765569142369434E-2"/>
                  <c:y val="-2.5135411925939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22-4CFF-881E-CDF655938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Лист3!$A$22:$A$26</c:f>
              <c:strCache>
                <c:ptCount val="5"/>
                <c:pt idx="0">
                  <c:v>Нитробензол</c:v>
                </c:pt>
                <c:pt idx="1">
                  <c:v>Промышленные ВВ</c:v>
                </c:pt>
                <c:pt idx="2">
                  <c:v>Серная кислота</c:v>
                </c:pt>
                <c:pt idx="3">
                  <c:v>Азотная кислота</c:v>
                </c:pt>
                <c:pt idx="4">
                  <c:v>Прочие товары и услуги</c:v>
                </c:pt>
              </c:strCache>
            </c:strRef>
          </c:cat>
          <c:val>
            <c:numRef>
              <c:f>Лист3!$B$22:$B$26</c:f>
              <c:numCache>
                <c:formatCode>0.0%</c:formatCode>
                <c:ptCount val="5"/>
                <c:pt idx="0">
                  <c:v>0.13300000000000001</c:v>
                </c:pt>
                <c:pt idx="1">
                  <c:v>0.84199999999999997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2-4CFF-881E-CDF6559382FC}"/>
            </c:ext>
          </c:extLst>
        </c:ser>
        <c:ser>
          <c:idx val="1"/>
          <c:order val="1"/>
          <c:tx>
            <c:strRef>
              <c:f>Лист3!$C$21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D522-4CFF-881E-CDF6559382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1955-4EF1-AA98-5CDA96BA217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22-4CFF-881E-CDF6559382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1955-4EF1-AA98-5CDA96BA217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1955-4EF1-AA98-5CDA96BA217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Лист3!$A$22:$A$26</c:f>
              <c:strCache>
                <c:ptCount val="5"/>
                <c:pt idx="0">
                  <c:v>Нитробензол</c:v>
                </c:pt>
                <c:pt idx="1">
                  <c:v>Промышленные ВВ</c:v>
                </c:pt>
                <c:pt idx="2">
                  <c:v>Серная кислота</c:v>
                </c:pt>
                <c:pt idx="3">
                  <c:v>Азотная кислота</c:v>
                </c:pt>
                <c:pt idx="4">
                  <c:v>Прочие товары и услуги</c:v>
                </c:pt>
              </c:strCache>
            </c:strRef>
          </c:cat>
          <c:val>
            <c:numRef>
              <c:f>Лист3!$C$22:$C$26</c:f>
              <c:numCache>
                <c:formatCode>0.0%</c:formatCode>
                <c:ptCount val="5"/>
                <c:pt idx="0">
                  <c:v>0.13300000000000001</c:v>
                </c:pt>
                <c:pt idx="1">
                  <c:v>0.84199999999999997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22-4CFF-881E-CDF6559382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41654873238385"/>
          <c:y val="0.2474655845738899"/>
          <c:w val="0.23258345126761612"/>
          <c:h val="0.40688262135016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Доля на рынке основных </a:t>
            </a:r>
          </a:p>
          <a:p>
            <a:pPr>
              <a:defRPr sz="12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специализированных производителей, % </a:t>
            </a:r>
          </a:p>
        </c:rich>
      </c:tx>
      <c:layout>
        <c:manualLayout>
          <c:xMode val="edge"/>
          <c:yMode val="edge"/>
          <c:x val="0.15353535353535364"/>
          <c:y val="0.1306559954659319"/>
        </c:manualLayout>
      </c:layout>
      <c:overlay val="0"/>
      <c:spPr>
        <a:noFill/>
        <a:ln w="25433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51515151515163"/>
          <c:y val="0.24967996027187897"/>
          <c:w val="0.70101010101010097"/>
          <c:h val="0.40949554896142426"/>
        </c:manualLayout>
      </c:layout>
      <c:pie3DChart>
        <c:varyColors val="1"/>
        <c:ser>
          <c:idx val="0"/>
          <c:order val="0"/>
          <c:tx>
            <c:strRef>
              <c:f>Лист3!$B$2</c:f>
              <c:strCache>
                <c:ptCount val="1"/>
                <c:pt idx="0">
                  <c:v>Доля на рынке</c:v>
                </c:pt>
              </c:strCache>
            </c:strRef>
          </c:tx>
          <c:spPr>
            <a:solidFill>
              <a:srgbClr val="9999FF"/>
            </a:solidFill>
            <a:ln w="12717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66FF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8CA-46ED-B9A1-F68C3F473F01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8CA-46ED-B9A1-F68C3F473F0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8CA-46ED-B9A1-F68C3F473F0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8CA-46ED-B9A1-F68C3F473F0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8CA-46ED-B9A1-F68C3F473F0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8CA-46ED-B9A1-F68C3F473F01}"/>
              </c:ext>
            </c:extLst>
          </c:dPt>
          <c:dLbls>
            <c:dLbl>
              <c:idx val="0"/>
              <c:layout>
                <c:manualLayout>
                  <c:x val="-3.7911927675707224E-2"/>
                  <c:y val="-2.53960150083937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CA-46ED-B9A1-F68C3F473F01}"/>
                </c:ext>
              </c:extLst>
            </c:dLbl>
            <c:dLbl>
              <c:idx val="1"/>
              <c:layout>
                <c:manualLayout>
                  <c:x val="3.0297727935523228E-3"/>
                  <c:y val="-6.6124579143469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CA-46ED-B9A1-F68C3F473F01}"/>
                </c:ext>
              </c:extLst>
            </c:dLbl>
            <c:dLbl>
              <c:idx val="2"/>
              <c:layout>
                <c:manualLayout>
                  <c:x val="7.8939526498581613E-3"/>
                  <c:y val="3.0379280487280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CA-46ED-B9A1-F68C3F473F01}"/>
                </c:ext>
              </c:extLst>
            </c:dLbl>
            <c:dLbl>
              <c:idx val="3"/>
              <c:layout>
                <c:manualLayout>
                  <c:x val="5.5912510936133045E-2"/>
                  <c:y val="2.273981107975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CA-46ED-B9A1-F68C3F473F01}"/>
                </c:ext>
              </c:extLst>
            </c:dLbl>
            <c:dLbl>
              <c:idx val="4"/>
              <c:layout>
                <c:manualLayout>
                  <c:x val="1.6296084201596013E-2"/>
                  <c:y val="3.53531953304171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CA-46ED-B9A1-F68C3F473F01}"/>
                </c:ext>
              </c:extLst>
            </c:dLbl>
            <c:dLbl>
              <c:idx val="5"/>
              <c:layout>
                <c:manualLayout>
                  <c:x val="8.6272806808239885E-2"/>
                  <c:y val="-6.0039185397548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CA-46ED-B9A1-F68C3F473F01}"/>
                </c:ext>
              </c:extLst>
            </c:dLbl>
            <c:numFmt formatCode="0%" sourceLinked="0"/>
            <c:spPr>
              <a:noFill/>
              <a:ln w="25433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Лист3!$A$3:$A$9</c:f>
              <c:strCache>
                <c:ptCount val="7"/>
                <c:pt idx="0">
                  <c:v>АО "Промсинтез</c:v>
                </c:pt>
                <c:pt idx="1">
                  <c:v>ФКП "Завод имени Я.М.Свердлова</c:v>
                </c:pt>
                <c:pt idx="2">
                  <c:v>ФКП Бийский олеумный завод</c:v>
                </c:pt>
                <c:pt idx="3">
                  <c:v>АО "Калиновский химический завод"</c:v>
                </c:pt>
                <c:pt idx="4">
                  <c:v>ФГУП "Восход"</c:v>
                </c:pt>
                <c:pt idx="5">
                  <c:v>АО "Знамя"</c:v>
                </c:pt>
                <c:pt idx="6">
                  <c:v>Прочие</c:v>
                </c:pt>
              </c:strCache>
            </c:strRef>
          </c:cat>
          <c:val>
            <c:numRef>
              <c:f>Лист3!$B$3:$B$9</c:f>
              <c:numCache>
                <c:formatCode>0%</c:formatCode>
                <c:ptCount val="7"/>
                <c:pt idx="0">
                  <c:v>0.19</c:v>
                </c:pt>
                <c:pt idx="1">
                  <c:v>0.1</c:v>
                </c:pt>
                <c:pt idx="2">
                  <c:v>0.27</c:v>
                </c:pt>
                <c:pt idx="3">
                  <c:v>0.02</c:v>
                </c:pt>
                <c:pt idx="4">
                  <c:v>0.1</c:v>
                </c:pt>
                <c:pt idx="5">
                  <c:v>0.31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CA-46ED-B9A1-F68C3F473F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33">
          <a:noFill/>
        </a:ln>
      </c:spPr>
    </c:plotArea>
    <c:legend>
      <c:legendPos val="b"/>
      <c:layout>
        <c:manualLayout>
          <c:xMode val="edge"/>
          <c:yMode val="edge"/>
          <c:x val="8.4848484848484854E-2"/>
          <c:y val="0.68463520423253077"/>
          <c:w val="0.77979797979797982"/>
          <c:h val="0.29440023330641701"/>
        </c:manualLayout>
      </c:layout>
      <c:overlay val="0"/>
      <c:spPr>
        <a:solidFill>
          <a:srgbClr val="FFFFFF"/>
        </a:solidFill>
        <a:ln w="25433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2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81035914290283E-2"/>
          <c:y val="0.15053646521544886"/>
          <c:w val="0.97371924276779664"/>
          <c:h val="0.551520280252548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BD-4566-A862-7BC0C3F91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4BD-4566-A862-7BC0C3F91B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CB-47BE-9887-0F9B7BA647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4BD-4566-A862-7BC0C3F91B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ACB-47BE-9887-0F9B7BA647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BD-4566-A862-7BC0C3F91BED}"/>
              </c:ext>
            </c:extLst>
          </c:dPt>
          <c:dLbls>
            <c:dLbl>
              <c:idx val="0"/>
              <c:layout>
                <c:manualLayout>
                  <c:x val="1.7877605893252109E-2"/>
                  <c:y val="-4.46101254504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BD-4566-A862-7BC0C3F91BED}"/>
                </c:ext>
              </c:extLst>
            </c:dLbl>
            <c:dLbl>
              <c:idx val="1"/>
              <c:layout>
                <c:manualLayout>
                  <c:x val="-1.1448277410744001E-2"/>
                  <c:y val="-1.120442882232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BD-4566-A862-7BC0C3F91BED}"/>
                </c:ext>
              </c:extLst>
            </c:dLbl>
            <c:dLbl>
              <c:idx val="2"/>
              <c:layout>
                <c:manualLayout>
                  <c:x val="2.4253465564758037E-2"/>
                  <c:y val="4.138704394841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CB-47BE-9887-0F9B7BA64772}"/>
                </c:ext>
              </c:extLst>
            </c:dLbl>
            <c:dLbl>
              <c:idx val="3"/>
              <c:layout>
                <c:manualLayout>
                  <c:x val="-1.3076392049628908E-2"/>
                  <c:y val="-4.2943133569299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BD-4566-A862-7BC0C3F91BED}"/>
                </c:ext>
              </c:extLst>
            </c:dLbl>
            <c:dLbl>
              <c:idx val="5"/>
              <c:layout>
                <c:manualLayout>
                  <c:x val="3.077872619888113E-2"/>
                  <c:y val="-2.139302130854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BD-4566-A862-7BC0C3F91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Казахстан</c:v>
                </c:pt>
                <c:pt idx="1">
                  <c:v>Беларусь</c:v>
                </c:pt>
                <c:pt idx="2">
                  <c:v>Армения</c:v>
                </c:pt>
                <c:pt idx="3">
                  <c:v>Узбекистан</c:v>
                </c:pt>
                <c:pt idx="4">
                  <c:v>Азербайджан</c:v>
                </c:pt>
                <c:pt idx="5">
                  <c:v>Кыргызстан</c:v>
                </c:pt>
                <c:pt idx="6">
                  <c:v>Туркумения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0.47599999999999998</c:v>
                </c:pt>
                <c:pt idx="1">
                  <c:v>0.10730000000000001</c:v>
                </c:pt>
                <c:pt idx="2">
                  <c:v>9.6000000000000002E-2</c:v>
                </c:pt>
                <c:pt idx="3">
                  <c:v>6.5000000000000002E-2</c:v>
                </c:pt>
                <c:pt idx="4">
                  <c:v>5.0000000000000001E-3</c:v>
                </c:pt>
                <c:pt idx="5">
                  <c:v>0.19800000000000001</c:v>
                </c:pt>
                <c:pt idx="6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D-4566-A862-7BC0C3F91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ACB-47BE-9887-0F9B7BA647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ACB-47BE-9887-0F9B7BA647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ACB-47BE-9887-0F9B7BA647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ACB-47BE-9887-0F9B7BA647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ACB-47BE-9887-0F9B7BA647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ACB-47BE-9887-0F9B7BA64772}"/>
              </c:ext>
            </c:extLst>
          </c:dPt>
          <c:cat>
            <c:strRef>
              <c:f>Лист1!$A$2:$A$8</c:f>
              <c:strCache>
                <c:ptCount val="7"/>
                <c:pt idx="0">
                  <c:v>Казахстан</c:v>
                </c:pt>
                <c:pt idx="1">
                  <c:v>Беларусь</c:v>
                </c:pt>
                <c:pt idx="2">
                  <c:v>Армения</c:v>
                </c:pt>
                <c:pt idx="3">
                  <c:v>Узбекистан</c:v>
                </c:pt>
                <c:pt idx="4">
                  <c:v>Азербайджан</c:v>
                </c:pt>
                <c:pt idx="5">
                  <c:v>Кыргызстан</c:v>
                </c:pt>
                <c:pt idx="6">
                  <c:v>Туркумения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261256.7</c:v>
                </c:pt>
                <c:pt idx="1">
                  <c:v>24154.14</c:v>
                </c:pt>
                <c:pt idx="2">
                  <c:v>9129.98</c:v>
                </c:pt>
                <c:pt idx="3">
                  <c:v>19424.740000000002</c:v>
                </c:pt>
                <c:pt idx="4">
                  <c:v>4186.26</c:v>
                </c:pt>
                <c:pt idx="5">
                  <c:v>25573.08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D-4566-A862-7BC0C3F91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93356788015108"/>
          <c:y val="0.23281756595363437"/>
          <c:w val="0.6398767955222503"/>
          <c:h val="0.64895013863698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Численность, чел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23834132700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7-42B2-8DEC-310EAC9EC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1312</c:v>
                </c:pt>
                <c:pt idx="1">
                  <c:v>1300</c:v>
                </c:pt>
                <c:pt idx="2">
                  <c:v>1287</c:v>
                </c:pt>
                <c:pt idx="3">
                  <c:v>1262</c:v>
                </c:pt>
                <c:pt idx="4">
                  <c:v>1274</c:v>
                </c:pt>
                <c:pt idx="5">
                  <c:v>1258</c:v>
                </c:pt>
                <c:pt idx="6">
                  <c:v>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F-4060-872A-E548DE51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52160"/>
        <c:axId val="1395084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Выручка, млн.руб.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906170752324628E-2"/>
                  <c:y val="1.873056887834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57-42B2-8DEC-310EAC9EC303}"/>
                </c:ext>
              </c:extLst>
            </c:dLbl>
            <c:dLbl>
              <c:idx val="1"/>
              <c:layout>
                <c:manualLayout>
                  <c:x val="-3.3812341504649256E-2"/>
                  <c:y val="-2.996891020535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57-42B2-8DEC-310EAC9EC303}"/>
                </c:ext>
              </c:extLst>
            </c:dLbl>
            <c:dLbl>
              <c:idx val="3"/>
              <c:layout>
                <c:manualLayout>
                  <c:x val="-3.38123415046492E-2"/>
                  <c:y val="-3.371502398102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57-42B2-8DEC-310EAC9EC303}"/>
                </c:ext>
              </c:extLst>
            </c:dLbl>
            <c:dLbl>
              <c:idx val="4"/>
              <c:layout>
                <c:manualLayout>
                  <c:x val="-4.0574809805579037E-2"/>
                  <c:y val="-3.746113775669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57-42B2-8DEC-310EAC9EC303}"/>
                </c:ext>
              </c:extLst>
            </c:dLbl>
            <c:dLbl>
              <c:idx val="5"/>
              <c:layout>
                <c:manualLayout>
                  <c:x val="-2.0287404902789519E-2"/>
                  <c:y val="1.498445510267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57-42B2-8DEC-310EAC9EC303}"/>
                </c:ext>
              </c:extLst>
            </c:dLbl>
            <c:dLbl>
              <c:idx val="6"/>
              <c:layout>
                <c:manualLayout>
                  <c:x val="-8.791208791208803E-2"/>
                  <c:y val="-3.37150239810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57-42B2-8DEC-310EAC9EC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0</c:formatCode>
                <c:ptCount val="7"/>
                <c:pt idx="0">
                  <c:v>2044</c:v>
                </c:pt>
                <c:pt idx="1">
                  <c:v>2579</c:v>
                </c:pt>
                <c:pt idx="2">
                  <c:v>2616</c:v>
                </c:pt>
                <c:pt idx="3">
                  <c:v>3001</c:v>
                </c:pt>
                <c:pt idx="4">
                  <c:v>2581</c:v>
                </c:pt>
                <c:pt idx="5">
                  <c:v>2496.3000000000002</c:v>
                </c:pt>
                <c:pt idx="6">
                  <c:v>2728.2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F-4060-872A-E548DE51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87488"/>
        <c:axId val="143082048"/>
      </c:lineChart>
      <c:catAx>
        <c:axId val="5225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08480"/>
        <c:crosses val="autoZero"/>
        <c:auto val="1"/>
        <c:lblAlgn val="ctr"/>
        <c:lblOffset val="100"/>
        <c:noMultiLvlLbl val="0"/>
      </c:catAx>
      <c:valAx>
        <c:axId val="1395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52160"/>
        <c:crosses val="autoZero"/>
        <c:crossBetween val="between"/>
      </c:valAx>
      <c:catAx>
        <c:axId val="143487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082048"/>
        <c:crosses val="autoZero"/>
        <c:auto val="1"/>
        <c:lblAlgn val="ctr"/>
        <c:lblOffset val="100"/>
        <c:noMultiLvlLbl val="0"/>
      </c:catAx>
      <c:valAx>
        <c:axId val="143082048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4874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618699289807712E-2"/>
          <c:y val="6.5479709041997722E-2"/>
          <c:w val="0.89999986688054523"/>
          <c:h val="7.666023632963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93356788015106"/>
          <c:y val="0.2328175659536344"/>
          <c:w val="0.6398767955222503"/>
          <c:h val="0.6364754772989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продукции, млн.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2022</c:v>
                </c:pt>
                <c:pt idx="1">
                  <c:v>2559</c:v>
                </c:pt>
                <c:pt idx="2">
                  <c:v>2616</c:v>
                </c:pt>
                <c:pt idx="3">
                  <c:v>2978</c:v>
                </c:pt>
                <c:pt idx="4">
                  <c:v>2553</c:v>
                </c:pt>
                <c:pt idx="5">
                  <c:v>2450.9</c:v>
                </c:pt>
                <c:pt idx="6">
                  <c:v>2728.2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1-455F-A94B-41EF2BE76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50624"/>
        <c:axId val="14308550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Чистая прибыль, млн. руб.</c:v>
                </c:pt>
              </c:strCache>
            </c:strRef>
          </c:tx>
          <c:spPr>
            <a:ln>
              <a:solidFill>
                <a:srgbClr val="FF6464"/>
              </a:solidFill>
            </a:ln>
          </c:spPr>
          <c:marker>
            <c:spPr>
              <a:solidFill>
                <a:srgbClr val="FF6464"/>
              </a:solidFill>
              <a:ln>
                <a:solidFill>
                  <a:srgbClr val="FF5050"/>
                </a:solidFill>
              </a:ln>
            </c:spPr>
          </c:marker>
          <c:dLbls>
            <c:dLbl>
              <c:idx val="3"/>
              <c:layout>
                <c:manualLayout>
                  <c:x val="-9.7522543449364684E-3"/>
                  <c:y val="-1.100460171429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67-412F-827B-37997E287D3A}"/>
                </c:ext>
              </c:extLst>
            </c:dLbl>
            <c:dLbl>
              <c:idx val="6"/>
              <c:layout>
                <c:manualLayout>
                  <c:x val="-2.6006011586497249E-2"/>
                  <c:y val="-4.035020628573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67-412F-827B-37997E287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0</c:formatCode>
                <c:ptCount val="7"/>
                <c:pt idx="0">
                  <c:v>9</c:v>
                </c:pt>
                <c:pt idx="1">
                  <c:v>20</c:v>
                </c:pt>
                <c:pt idx="2">
                  <c:v>25</c:v>
                </c:pt>
                <c:pt idx="3">
                  <c:v>50.5</c:v>
                </c:pt>
                <c:pt idx="4">
                  <c:v>45</c:v>
                </c:pt>
                <c:pt idx="5">
                  <c:v>70</c:v>
                </c:pt>
                <c:pt idx="6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21-455F-A94B-41EF2BE76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94656"/>
        <c:axId val="143082624"/>
      </c:lineChart>
      <c:catAx>
        <c:axId val="52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43085504"/>
        <c:crosses val="autoZero"/>
        <c:auto val="1"/>
        <c:lblAlgn val="ctr"/>
        <c:lblOffset val="100"/>
        <c:noMultiLvlLbl val="0"/>
      </c:catAx>
      <c:valAx>
        <c:axId val="14308550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52250624"/>
        <c:crosses val="autoZero"/>
        <c:crossBetween val="between"/>
      </c:valAx>
      <c:valAx>
        <c:axId val="143082624"/>
        <c:scaling>
          <c:orientation val="minMax"/>
          <c:max val="18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52294656"/>
        <c:crosses val="max"/>
        <c:crossBetween val="between"/>
      </c:valAx>
      <c:catAx>
        <c:axId val="5229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082624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000" baseline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Кредитный портфель, </a:t>
            </a:r>
            <a:r>
              <a:rPr lang="ru-RU" dirty="0"/>
              <a:t>млн.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90202321518858"/>
          <c:y val="0.2328175659536344"/>
          <c:w val="0.81406863813290942"/>
          <c:h val="0.6364754772989155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Кредитный портфель, млн. руб.</c:v>
                </c:pt>
              </c:strCache>
            </c:strRef>
          </c:tx>
          <c:spPr>
            <a:ln>
              <a:solidFill>
                <a:srgbClr val="FF6464"/>
              </a:solidFill>
            </a:ln>
          </c:spPr>
          <c:marker>
            <c:spPr>
              <a:solidFill>
                <a:srgbClr val="FF6464"/>
              </a:solidFill>
              <a:ln>
                <a:solidFill>
                  <a:srgbClr val="FF5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529</c:v>
                </c:pt>
                <c:pt idx="1">
                  <c:v>561</c:v>
                </c:pt>
                <c:pt idx="2">
                  <c:v>528</c:v>
                </c:pt>
                <c:pt idx="3">
                  <c:v>518</c:v>
                </c:pt>
                <c:pt idx="4">
                  <c:v>437</c:v>
                </c:pt>
                <c:pt idx="5">
                  <c:v>387</c:v>
                </c:pt>
                <c:pt idx="6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35-4529-AEAE-743BB6F4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50624"/>
        <c:axId val="143085504"/>
      </c:lineChart>
      <c:catAx>
        <c:axId val="52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43085504"/>
        <c:crosses val="autoZero"/>
        <c:auto val="1"/>
        <c:lblAlgn val="ctr"/>
        <c:lblOffset val="100"/>
        <c:noMultiLvlLbl val="0"/>
      </c:catAx>
      <c:valAx>
        <c:axId val="143085504"/>
        <c:scaling>
          <c:orientation val="minMax"/>
          <c:max val="700"/>
          <c:min val="2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52250624"/>
        <c:crosses val="autoZero"/>
        <c:crossBetween val="between"/>
        <c:majorUnit val="100"/>
        <c:minorUnit val="50"/>
      </c:valAx>
    </c:plotArea>
    <c:legend>
      <c:legendPos val="t"/>
      <c:layout/>
      <c:overlay val="0"/>
      <c:txPr>
        <a:bodyPr/>
        <a:lstStyle/>
        <a:p>
          <a:pPr>
            <a:defRPr sz="1000" baseline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23552938562212E-4"/>
          <c:y val="0"/>
          <c:w val="0.999619764470614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explosion val="20"/>
            <c:extLst>
              <c:ext xmlns:c16="http://schemas.microsoft.com/office/drawing/2014/chart" uri="{C3380CC4-5D6E-409C-BE32-E72D297353CC}">
                <c16:uniqueId val="{00000000-9AB7-4189-B3F9-C52320A16D5F}"/>
              </c:ext>
            </c:extLst>
          </c:dPt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1-9AB7-4189-B3F9-C52320A16D5F}"/>
              </c:ext>
            </c:extLst>
          </c:dPt>
          <c:dLbls>
            <c:numFmt formatCode="0.0%" sourceLinked="0"/>
            <c:spPr>
              <a:noFill/>
              <a:ln w="264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ООО "ВАСИАЛ-ИНВЕСТ" (г. Москва, РФ)</c:v>
                </c:pt>
                <c:pt idx="1">
                  <c:v>Волжский Оргсинтез ОАО (г. Волжский, РФ)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0.96599999999999997</c:v>
                </c:pt>
                <c:pt idx="1">
                  <c:v>3.400000000000003E-2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7-4189-B3F9-C52320A16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491">
          <a:noFill/>
        </a:ln>
      </c:spPr>
    </c:plotArea>
    <c:legend>
      <c:legendPos val="r"/>
      <c:layout>
        <c:manualLayout>
          <c:xMode val="edge"/>
          <c:yMode val="edge"/>
          <c:x val="8.4745762711864514E-2"/>
          <c:y val="0.88235294117647056"/>
          <c:w val="0.83050847457627153"/>
          <c:h val="0.12009803921568629"/>
        </c:manualLayout>
      </c:layout>
      <c:overlay val="0"/>
      <c:txPr>
        <a:bodyPr/>
        <a:lstStyle/>
        <a:p>
          <a:pPr>
            <a:defRPr sz="1252" baseline="0"/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46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50" cy="49609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0" cy="49609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11.2012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959"/>
            <a:ext cx="2946350" cy="49609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59"/>
            <a:ext cx="2946350" cy="49609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B7A23B-4B3F-4A42-928A-893A352A2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81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50" cy="49609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0" cy="496095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11.2012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4" rIns="91529" bIns="457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5273"/>
            <a:ext cx="5437821" cy="4466432"/>
          </a:xfrm>
          <a:prstGeom prst="rect">
            <a:avLst/>
          </a:prstGeom>
        </p:spPr>
        <p:txBody>
          <a:bodyPr vert="horz" lIns="91529" tIns="45764" rIns="91529" bIns="4576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59"/>
            <a:ext cx="2946350" cy="49609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0" cy="496094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EB8670-C622-4D52-9B29-A2DC70A1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10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67075-BE72-41C2-8785-B98EE2009E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DBBE-D8BB-457F-B78A-FB4D93FFC4BE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FEF3-77F1-47F3-8951-68F163EB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3F88-06C0-4530-A591-F44F3F689ACA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CF96-9748-4C2E-88AA-B0428AF63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3E91-9523-4E65-B983-1728E8B0441A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4ACA-B53A-4F26-BF1A-12965864F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C22B-1974-4AF5-BD00-F49DBB7E582D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8CD-8C62-4720-A744-802752936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584D-E45B-4953-971F-7F896D548497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2705-ECCD-4E27-9836-8E8C2D4B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4B13-9C29-46F1-802F-1F73074777CE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A84B-0642-4BD7-A7B9-B85FA98FD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9CD6-1726-459B-AB81-30E84CB54C02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6406-48C1-444B-AEDF-1C6805B97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AB3B-0A37-47A6-AB0C-5C944FA507DD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754C-F75E-425D-89D8-328556D3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7F6C-A66E-41CA-AC14-BEFD1F8EA693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1A41-C1FE-4A3E-A73E-D1A16013F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14C4-F5B4-4A92-9117-A9D087E57923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607F-DCB2-40C9-ACD9-DA53DE77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4256-2AE6-4A3D-8537-49ECC8C39EFB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7FA8-598E-4457-87F9-E4362C2F8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51AC5-7C9B-4804-AD1C-E336B43A6CDD}" type="datetime1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440DD-EC53-4571-97D6-0EDAB34E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msintes@gmail.com" TargetMode="External"/><Relationship Id="rId2" Type="http://schemas.openxmlformats.org/officeDocument/2006/relationships/hyperlink" Target="mailto:sintez@samtel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/>
              <a:t>ОАО Промсинтез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3573463"/>
            <a:ext cx="7561262" cy="431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Чапаевск, Самарская область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213" y="2392363"/>
            <a:ext cx="5562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Группа 7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91143" y="5584031"/>
            <a:ext cx="7561262" cy="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июль 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Заголовок 1"/>
          <p:cNvSpPr txBox="1"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размере и структуре акционерного капитала</a:t>
            </a:r>
          </a:p>
        </p:txBody>
      </p:sp>
      <p:sp>
        <p:nvSpPr>
          <p:cNvPr id="2356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88163" y="61706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FF635-3EEB-4BDF-B2F4-FAE6FCD77D8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2" name="Группа 9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356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3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394524"/>
              </p:ext>
            </p:extLst>
          </p:nvPr>
        </p:nvGraphicFramePr>
        <p:xfrm>
          <a:off x="625476" y="1340768"/>
          <a:ext cx="4100512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4716463" y="1916113"/>
            <a:ext cx="3960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Размер уставного капитала 145 163 тыс. руб.</a:t>
            </a:r>
          </a:p>
          <a:p>
            <a:pPr indent="44608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Выпущены акции в количестве 19</a:t>
            </a:r>
            <a:r>
              <a:rPr lang="en-US" sz="1400" dirty="0"/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355</a:t>
            </a:r>
            <a:r>
              <a:rPr lang="en-US" sz="1400" dirty="0"/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000 штук, номинальной стоимостью  7,50 рублей.</a:t>
            </a:r>
          </a:p>
          <a:p>
            <a:pPr indent="446088"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684213" y="1306513"/>
            <a:ext cx="8229600" cy="4497387"/>
          </a:xfrm>
        </p:spPr>
        <p:txBody>
          <a:bodyPr/>
          <a:lstStyle/>
          <a:p>
            <a:pPr marL="0" indent="446088" algn="just" eaLnBrk="1" hangingPunct="1"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последние 10 лет у АО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Промсинтез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сложились устойчивые и взаимовыгодные коммерческие связи с крупными поставщиками и потребителями. Партнерские отношения открывают для завода новые возможности дальнейшего поступательного развития.</a:t>
            </a:r>
            <a:endParaRPr lang="ru-RU" sz="1400" dirty="0"/>
          </a:p>
        </p:txBody>
      </p:sp>
      <p:grpSp>
        <p:nvGrpSpPr>
          <p:cNvPr id="34818" name="Группа 33"/>
          <p:cNvGrpSpPr>
            <a:grpSpLocks/>
          </p:cNvGrpSpPr>
          <p:nvPr/>
        </p:nvGrpSpPr>
        <p:grpSpPr bwMode="auto">
          <a:xfrm>
            <a:off x="1187450" y="2027238"/>
            <a:ext cx="2420938" cy="3849687"/>
            <a:chOff x="1158062" y="2099845"/>
            <a:chExt cx="2420962" cy="3993451"/>
          </a:xfrm>
        </p:grpSpPr>
        <p:grpSp>
          <p:nvGrpSpPr>
            <p:cNvPr id="34838" name="Группа 32"/>
            <p:cNvGrpSpPr>
              <a:grpSpLocks/>
            </p:cNvGrpSpPr>
            <p:nvPr/>
          </p:nvGrpSpPr>
          <p:grpSpPr bwMode="auto">
            <a:xfrm>
              <a:off x="1158062" y="2603161"/>
              <a:ext cx="2420962" cy="3490135"/>
              <a:chOff x="1158062" y="2603161"/>
              <a:chExt cx="2420962" cy="3490135"/>
            </a:xfrm>
          </p:grpSpPr>
          <p:pic>
            <p:nvPicPr>
              <p:cNvPr id="3484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29698" y="2603161"/>
                <a:ext cx="627062" cy="627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1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18574" y="4971719"/>
                <a:ext cx="106045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2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00938" y="3246103"/>
                <a:ext cx="814387" cy="546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3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9500" y="4897112"/>
                <a:ext cx="990600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4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28111" y="4195432"/>
                <a:ext cx="839788" cy="525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5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10649" y="3420732"/>
                <a:ext cx="8763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6" name="Picture 1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58062" y="3746169"/>
                <a:ext cx="1004887" cy="773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7" name="Picture 1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372376" y="5524199"/>
                <a:ext cx="725487" cy="560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8" name="Picture 1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801136" y="5317008"/>
                <a:ext cx="582613" cy="776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9" name="Picture 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300938" y="2603161"/>
                <a:ext cx="814387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0" name="Picture 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372376" y="4531987"/>
                <a:ext cx="725487" cy="38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839" name="TextBox 2"/>
            <p:cNvSpPr txBox="1">
              <a:spLocks noChangeArrowheads="1"/>
            </p:cNvSpPr>
            <p:nvPr/>
          </p:nvSpPr>
          <p:spPr bwMode="auto">
            <a:xfrm>
              <a:off x="1518102" y="2099845"/>
              <a:ext cx="1567993" cy="41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Поставщики</a:t>
              </a:r>
            </a:p>
          </p:txBody>
        </p:sp>
      </p:grpSp>
      <p:pic>
        <p:nvPicPr>
          <p:cNvPr id="348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5814" y="2597885"/>
            <a:ext cx="627061" cy="27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94569" y="2597885"/>
            <a:ext cx="687386" cy="3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08818" y="3079172"/>
            <a:ext cx="1255707" cy="46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37251" y="3079172"/>
            <a:ext cx="484185" cy="58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37444" y="3697970"/>
            <a:ext cx="390524" cy="5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90429" y="4328991"/>
            <a:ext cx="495298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66006" y="4454278"/>
            <a:ext cx="573086" cy="3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508625" y="3766725"/>
            <a:ext cx="1458908" cy="2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94569" y="4866809"/>
            <a:ext cx="668336" cy="6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TextBox 3"/>
          <p:cNvSpPr txBox="1">
            <a:spLocks noChangeArrowheads="1"/>
          </p:cNvSpPr>
          <p:nvPr/>
        </p:nvSpPr>
        <p:spPr bwMode="auto">
          <a:xfrm>
            <a:off x="6156695" y="2027238"/>
            <a:ext cx="148559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Покупатели</a:t>
            </a:r>
          </a:p>
        </p:txBody>
      </p:sp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22938" y="4866809"/>
            <a:ext cx="993771" cy="7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482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1499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A7DC0-22DB-431A-812C-7E211780DA8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22" name="Группа 36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34824" name="Picture 3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2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3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1"/>
          <p:cNvSpPr>
            <a:spLocks noGrp="1"/>
          </p:cNvSpPr>
          <p:nvPr>
            <p:ph type="title"/>
          </p:nvPr>
        </p:nvSpPr>
        <p:spPr>
          <a:xfrm>
            <a:off x="684213" y="476250"/>
            <a:ext cx="2997200" cy="1162050"/>
          </a:xfrm>
        </p:spPr>
        <p:txBody>
          <a:bodyPr/>
          <a:lstStyle/>
          <a:p>
            <a:pPr algn="ctr" eaLnBrk="1" hangingPunct="1"/>
            <a:r>
              <a:rPr lang="ru-RU" sz="28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5842" name="Текст 13"/>
          <p:cNvSpPr>
            <a:spLocks noGrp="1"/>
          </p:cNvSpPr>
          <p:nvPr>
            <p:ph type="body" sz="half" idx="2"/>
          </p:nvPr>
        </p:nvSpPr>
        <p:spPr>
          <a:xfrm>
            <a:off x="755650" y="1844675"/>
            <a:ext cx="2997200" cy="4497388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Россия, Самарская обл., г. Чапаевск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ул. Куйбышева, д.1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+7 (846) 392-11-55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sintez@samtel.ru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web: promsintez.su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Представительство в Москве: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Россия, Москва, ул. Мясницкая, 24/7 стр. 1, офис 67</a:t>
            </a:r>
          </a:p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+7 (495) 989-41-24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promsintes@gmail.com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822" descr="Здание 12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1288" y="273050"/>
            <a:ext cx="4359275" cy="5853113"/>
          </a:xfrm>
        </p:spPr>
      </p:pic>
      <p:grpSp>
        <p:nvGrpSpPr>
          <p:cNvPr id="35844" name="Группа 7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3584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642910" y="1643050"/>
            <a:ext cx="8215370" cy="4071966"/>
          </a:xfrm>
        </p:spPr>
        <p:txBody>
          <a:bodyPr/>
          <a:lstStyle/>
          <a:p>
            <a:pPr marL="0" indent="457200" eaLnBrk="1" hangingPunct="1"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АО «</a:t>
            </a:r>
            <a:r>
              <a:rPr lang="ru-RU" sz="1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Промсинтез</a:t>
            </a:r>
            <a:r>
              <a:rPr 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»,  предприятие российского химического комплекса: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создано в январе 1997 года, является правопреемником Самарского Сергиевского завода взрывчатых веществ;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включено в перечень стратегических предприятий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Самарской области; 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занимаемого земельного участка составляет 190 га;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общая площадь строений составляет 87 943,4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из них: офисные здания – 4 008,4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производственные строения – 51 358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подсобные строения – 12 573,9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складские помещения – 14 091,8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прочие – 5 848,3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общая численность персонала 1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58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человек, из них: ИТР –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350,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рабочие –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908;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основное используемое сырье в производстве: тротил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азотная кислота, толуол, аммиачная селитра, олеум, полиизобутилен;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удаленность от областного центра по а/м дороге 32 км, по ж/д путям 43 км. До ближайшего речного грузового порта (Самарский речной порт) 46 км по а/м дороге и 44 км по ж/д путям;</a:t>
            </a:r>
          </a:p>
          <a:p>
            <a:pPr marL="88900" indent="179388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протяжённость собственных ж/д путей составляет 32 км. Собственный подвижной состав насчитывает 2 тепловоза, 68 крытых вагона, 35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цистерн.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457200" algn="just" eaLnBrk="1" hangingPunct="1">
              <a:spcBef>
                <a:spcPts val="600"/>
              </a:spcBef>
              <a:buFont typeface="Arial" charset="0"/>
              <a:buNone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88163" y="61706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5AE32-1748-4425-981D-BB3572505EB8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2" name="Группа 9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78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Заголовок 1"/>
          <p:cNvSpPr txBox="1">
            <a:spLocks/>
          </p:cNvSpPr>
          <p:nvPr/>
        </p:nvSpPr>
        <p:spPr bwMode="auto">
          <a:xfrm>
            <a:off x="611188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Номенклатура выпускаемой продукции.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в выручке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663" name="Номер слайда 6"/>
          <p:cNvSpPr txBox="1">
            <a:spLocks noGrp="1"/>
          </p:cNvSpPr>
          <p:nvPr/>
        </p:nvSpPr>
        <p:spPr bwMode="auto">
          <a:xfrm>
            <a:off x="6888163" y="61706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E31A44-17D2-4BB9-9F98-99D7838C7220}" type="slidenum">
              <a:rPr lang="ru-RU" sz="120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64" name="Группа 9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76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5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3982889" y="1660798"/>
            <a:ext cx="148619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год, %</a:t>
            </a: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51405"/>
              </p:ext>
            </p:extLst>
          </p:nvPr>
        </p:nvGraphicFramePr>
        <p:xfrm>
          <a:off x="971600" y="2116139"/>
          <a:ext cx="7704856" cy="388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Заголовок 1"/>
          <p:cNvSpPr txBox="1">
            <a:spLocks/>
          </p:cNvSpPr>
          <p:nvPr/>
        </p:nvSpPr>
        <p:spPr bwMode="auto">
          <a:xfrm>
            <a:off x="684213" y="5492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российского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рынка промышленных ВВ   в 2019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6643" name="Номер слайда 1"/>
          <p:cNvSpPr txBox="1">
            <a:spLocks noGrp="1"/>
          </p:cNvSpPr>
          <p:nvPr/>
        </p:nvSpPr>
        <p:spPr bwMode="auto">
          <a:xfrm>
            <a:off x="6872288" y="61706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BAE458D-A71C-49DF-8BB3-6B31A61AB889}" type="slidenum">
              <a:rPr lang="ru-RU" sz="1200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4" name="TextBox 10"/>
          <p:cNvSpPr txBox="1">
            <a:spLocks noChangeArrowheads="1"/>
          </p:cNvSpPr>
          <p:nvPr/>
        </p:nvSpPr>
        <p:spPr bwMode="auto">
          <a:xfrm>
            <a:off x="2296124" y="1486883"/>
            <a:ext cx="4391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Промышленные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взрывчатые вещества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(Емкость рынка 160 тыс. тонн)</a:t>
            </a:r>
          </a:p>
        </p:txBody>
      </p:sp>
      <p:grpSp>
        <p:nvGrpSpPr>
          <p:cNvPr id="26646" name="Группа 13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664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47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79597"/>
              </p:ext>
            </p:extLst>
          </p:nvPr>
        </p:nvGraphicFramePr>
        <p:xfrm>
          <a:off x="2134200" y="2259362"/>
          <a:ext cx="4714875" cy="36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Заголовок 1"/>
          <p:cNvSpPr txBox="1">
            <a:spLocks/>
          </p:cNvSpPr>
          <p:nvPr/>
        </p:nvSpPr>
        <p:spPr bwMode="auto">
          <a:xfrm>
            <a:off x="611188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Экспортные поставки АО «Промсинтез» промышленных ВВ в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7663" name="Номер слайда 6"/>
          <p:cNvSpPr txBox="1">
            <a:spLocks noGrp="1"/>
          </p:cNvSpPr>
          <p:nvPr/>
        </p:nvSpPr>
        <p:spPr bwMode="auto">
          <a:xfrm>
            <a:off x="6888163" y="61706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E31A44-17D2-4BB9-9F98-99D7838C7220}" type="slidenum">
              <a:rPr lang="ru-RU" sz="120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64" name="Группа 9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76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5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891174"/>
              </p:ext>
            </p:extLst>
          </p:nvPr>
        </p:nvGraphicFramePr>
        <p:xfrm>
          <a:off x="2417379" y="1772753"/>
          <a:ext cx="4464496" cy="404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18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5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3575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основных экономических показателей 2014 –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(прогноз)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21523" name="Группа 14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152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50016"/>
              </p:ext>
            </p:extLst>
          </p:nvPr>
        </p:nvGraphicFramePr>
        <p:xfrm>
          <a:off x="5076056" y="1556792"/>
          <a:ext cx="3756025" cy="339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99231"/>
              </p:ext>
            </p:extLst>
          </p:nvPr>
        </p:nvGraphicFramePr>
        <p:xfrm>
          <a:off x="971600" y="1550988"/>
          <a:ext cx="3906789" cy="34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24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 txBox="1">
            <a:spLocks/>
          </p:cNvSpPr>
          <p:nvPr/>
        </p:nvSpPr>
        <p:spPr bwMode="auto">
          <a:xfrm>
            <a:off x="806450" y="332656"/>
            <a:ext cx="8229600" cy="91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проектах внедренных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2018-2019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71" name="Номер слайда 1"/>
          <p:cNvSpPr txBox="1">
            <a:spLocks noGrp="1"/>
          </p:cNvSpPr>
          <p:nvPr/>
        </p:nvSpPr>
        <p:spPr bwMode="auto">
          <a:xfrm>
            <a:off x="6888163" y="61737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6BEA4B2-872E-4B8D-9FD7-B04CF7057418}" type="slidenum">
              <a:rPr lang="ru-RU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2" name="Группа 8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3277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Объект 7"/>
          <p:cNvSpPr txBox="1">
            <a:spLocks/>
          </p:cNvSpPr>
          <p:nvPr/>
        </p:nvSpPr>
        <p:spPr bwMode="auto">
          <a:xfrm>
            <a:off x="686907" y="1340768"/>
            <a:ext cx="8301037" cy="384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269875" algn="just" eaLnBrk="1" hangingPunct="1">
              <a:spcBef>
                <a:spcPts val="0"/>
              </a:spcBef>
              <a:buFont typeface="Arial" charset="0"/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Организация производства патронов малого диаметра Аммонита С2-32-200 не взаимодействующих с сульфидными рудами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Аммонит С2 разрабатывался на основе аммонита 6ЖВ путем добавления ингибирующих добавок, позволяющих  нейтрализовать воздействие сульфитных руд. Серийное производство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2019г. 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Font typeface="Arial" charset="0"/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Производство аммонита 6 ЖВ и аммонала в мелкой таре (пакеты по 1 кг, 0,5 кг)</a:t>
            </a:r>
          </a:p>
          <a:p>
            <a:pPr marL="88900" indent="269875" algn="just" eaLnBrk="1" hangingPunct="1">
              <a:spcBef>
                <a:spcPts val="0"/>
              </a:spcBef>
              <a:buFont typeface="Arial" charset="0"/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2018г. была организована 2-я нитка производства аммонита 6ЖВ в пакетах весом 1 кг. 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2019г.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производство аммонита 6ЖВ в пакетах весом 0,5 кг.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Производство шашек - детонаторов в полимерном корпусе 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апреле 2019г. получено разрешение на применение,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2019г.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серийное производство шашек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Организация производства сейсмических зарядов в полимерном корпусе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закончены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приемочные испытания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получено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разрешение на применение и сертификат соответствия ТР ТС 028/2012. 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Пуск новой технологической линии производства сейсмических зарядов запланирован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сезон 2020 – 2021 гг.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58775" indent="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производства увлажненного "кислого"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неперекристаллизованного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ТЭНа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Увлажненный кислый ТЭН будет использоваться в виде сырья для изготовления шашек-детонаторов.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Пуск в производство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900" indent="269875" algn="just" eaLnBrk="1" hangingPunct="1">
              <a:spcBef>
                <a:spcPts val="0"/>
              </a:spcBef>
              <a:buFont typeface="Arial" charset="0"/>
              <a:buNone/>
              <a:tabLst>
                <a:tab pos="903288" algn="l"/>
              </a:tabLs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Font typeface="Arial" charset="0"/>
              <a:buNone/>
              <a:tabLst>
                <a:tab pos="90328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7"/>
          <p:cNvSpPr>
            <a:spLocks noGrp="1"/>
          </p:cNvSpPr>
          <p:nvPr>
            <p:ph idx="4294967295"/>
          </p:nvPr>
        </p:nvSpPr>
        <p:spPr>
          <a:xfrm>
            <a:off x="827585" y="1746970"/>
            <a:ext cx="7920880" cy="4778374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Организация производства по очистке бензола сырца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Строительство комплекса очистки бензола сырца для получения бензола, толуола, ксилола.</a:t>
            </a:r>
          </a:p>
          <a:p>
            <a:pPr marL="0" indent="3587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Организация производства сульфата аммония</a:t>
            </a:r>
          </a:p>
          <a:p>
            <a:pPr marL="0" indent="3587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качестве сырья в производстве сульфата аммония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сульфонитрата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аммония планируется использовать образующуюся в производстве тротила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ТЭНа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избыточную серную и азотную кислоту.</a:t>
            </a:r>
          </a:p>
          <a:p>
            <a:pPr marL="0" indent="358775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настоящее время подбирается технология производства сульфата аммония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сульфонитрата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аммония и выбирается проектная организация. Проводятся маркетинговые исследования рынка сульфата аммония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сульфонитрата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аммония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Организация производства нового эмульсионного взрывчатого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эмулит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ЭВВ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эмулит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новый вид ВВ чувствительный к первичным средствам инициирования. Планируется выпускать 500 т/год двух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виде патронов в полиэтиленовой оболочке номинальным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диаметром от 32 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мм.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27000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пентолита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скального малого диаметра 32 – 36 мм</a:t>
            </a:r>
          </a:p>
          <a:p>
            <a:pPr marL="88900" indent="27000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настоящее время на рынке РФ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пентолит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скальный отсутствует. Объем потребления нового продукта ориентировочно составит 200 т/ в год.  </a:t>
            </a:r>
          </a:p>
          <a:p>
            <a:pPr marL="88900" indent="27000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Пентолит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скальный предназначен для применения в качестве шпуровых зарядов при ручном заряжании шпуров в забоях подземных выработок рудников и шахт, не опасных по газу или пыли, в том числе для взрывания пород и руд с содержанием сульфидов более 35%.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8900" indent="0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88900" indent="269875" algn="just" eaLnBrk="1" hangingPunct="1">
              <a:spcBef>
                <a:spcPts val="0"/>
              </a:spcBef>
              <a:buNone/>
              <a:tabLst>
                <a:tab pos="903288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Номер слайда 1"/>
          <p:cNvSpPr txBox="1">
            <a:spLocks noGrp="1"/>
          </p:cNvSpPr>
          <p:nvPr/>
        </p:nvSpPr>
        <p:spPr bwMode="auto">
          <a:xfrm>
            <a:off x="6888163" y="61737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6BEA4B2-872E-4B8D-9FD7-B04CF7057418}" type="slidenum">
              <a:rPr lang="ru-RU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2" name="Группа 8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3277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Номер слайда 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8BFD18B-5D23-4654-B9D3-6D9E36904047}"/>
              </a:ext>
            </a:extLst>
          </p:cNvPr>
          <p:cNvSpPr txBox="1">
            <a:spLocks/>
          </p:cNvSpPr>
          <p:nvPr/>
        </p:nvSpPr>
        <p:spPr bwMode="auto">
          <a:xfrm>
            <a:off x="609374" y="671302"/>
            <a:ext cx="8229600" cy="8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проектах развития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2020 – 2023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6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5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3575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Кредитный портфель АО «Промсинтез»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2014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21523" name="Группа 14"/>
          <p:cNvGrpSpPr>
            <a:grpSpLocks/>
          </p:cNvGrpSpPr>
          <p:nvPr/>
        </p:nvGrpSpPr>
        <p:grpSpPr bwMode="auto">
          <a:xfrm>
            <a:off x="0" y="90488"/>
            <a:ext cx="9036050" cy="6681787"/>
            <a:chOff x="0" y="90488"/>
            <a:chExt cx="9036497" cy="6681787"/>
          </a:xfrm>
        </p:grpSpPr>
        <p:pic>
          <p:nvPicPr>
            <p:cNvPr id="2152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0488"/>
              <a:ext cx="579437" cy="668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6171246"/>
              <a:ext cx="892899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02137"/>
              </p:ext>
            </p:extLst>
          </p:nvPr>
        </p:nvGraphicFramePr>
        <p:xfrm>
          <a:off x="1835696" y="1916832"/>
          <a:ext cx="5832647" cy="34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5464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7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684</Words>
  <Application>Microsoft Office PowerPoint</Application>
  <PresentationFormat>Экран (4:3)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Cyr</vt:lpstr>
      <vt:lpstr>Calibri</vt:lpstr>
      <vt:lpstr>Tahoma</vt:lpstr>
      <vt:lpstr>Times New Roman</vt:lpstr>
      <vt:lpstr>Тема Office</vt:lpstr>
      <vt:lpstr>ОАО Промсинтез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основных экономических показателей 2014 – 2020 (прогноз) гг</vt:lpstr>
      <vt:lpstr>Презентация PowerPoint</vt:lpstr>
      <vt:lpstr>Презентация PowerPoint</vt:lpstr>
      <vt:lpstr>Кредитный портфель АО «Промсинтез»  в 2014 – 2020 гг</vt:lpstr>
      <vt:lpstr>Презентация PowerPoint</vt:lpstr>
      <vt:lpstr>Партнеры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Промсинтез</dc:title>
  <dc:creator>Владелец</dc:creator>
  <cp:lastModifiedBy>vvcuser</cp:lastModifiedBy>
  <cp:revision>364</cp:revision>
  <cp:lastPrinted>2020-07-22T06:30:44Z</cp:lastPrinted>
  <dcterms:created xsi:type="dcterms:W3CDTF">2012-08-30T08:53:37Z</dcterms:created>
  <dcterms:modified xsi:type="dcterms:W3CDTF">2020-07-24T10:39:12Z</dcterms:modified>
</cp:coreProperties>
</file>